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  <p:sldId id="283" r:id="rId4"/>
    <p:sldId id="285" r:id="rId5"/>
    <p:sldId id="286" r:id="rId6"/>
    <p:sldId id="287" r:id="rId7"/>
    <p:sldId id="288" r:id="rId8"/>
    <p:sldId id="291" r:id="rId9"/>
    <p:sldId id="284" r:id="rId10"/>
    <p:sldId id="290" r:id="rId11"/>
    <p:sldId id="292" r:id="rId12"/>
    <p:sldId id="294" r:id="rId13"/>
    <p:sldId id="29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4D968A-0055-7CA9-C854-BC814FD17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934EECE-85B9-DAB7-E2C9-40E2EBA505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3FB3FDB-EC27-3173-F5C8-18C16A92B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F0AF-8E89-41DA-B86B-5A94E145A84F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05C06C-2D3E-8AEB-0E2C-0D9F5B27B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EECA8A-7972-FB90-84CE-4D795EC1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4B821-9552-4BD5-AC06-F519C72D4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255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CB9247-AD8E-6853-8E9E-DD5C29A02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1D2509A-4377-E002-D019-EA5FCCB3E3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72EF624-C058-20C3-BDAF-261C48A3F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F0AF-8E89-41DA-B86B-5A94E145A84F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9E55AB2-EA13-F62B-BDC6-9F8DD5B20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38E0B86-07EB-A43E-F47E-BBFCF87CF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4B821-9552-4BD5-AC06-F519C72D4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13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220DB87-1BE6-C724-AA2F-934C0CE8B1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7869224-48D6-11D9-1271-D8862184A8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1F53E0C-B2D8-72BD-55DC-CC9B3C9E5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F0AF-8E89-41DA-B86B-5A94E145A84F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E7D021-139B-DEA9-2B9C-42E335176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FC96794-F805-39A3-6223-4D5DC62EB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4B821-9552-4BD5-AC06-F519C72D4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916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21741A-6C3E-7263-0DA9-5DEAD80C3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8A50EF2-DD23-B441-9969-880604E64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3347B49-E806-E8BE-415F-CAA49D599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F0AF-8E89-41DA-B86B-5A94E145A84F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0A3F756-C54E-5EFD-3D22-B038E5BE2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339C4DF-EAE7-C724-6FE7-C8B3EAB5B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4B821-9552-4BD5-AC06-F519C72D4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107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B51793-1289-1490-DFFF-AAC8896D0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9B38DC9-CFC1-831B-3080-B06FF505E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2BEC3EF-85E3-E46A-3577-048191F60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F0AF-8E89-41DA-B86B-5A94E145A84F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84F32A3-BF7C-F758-E94D-7028E1AFC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2BA5975-F304-C499-2456-B26269531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4B821-9552-4BD5-AC06-F519C72D4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586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8CBD11-29C1-6653-389E-A675C9FBD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B203E38-0A31-79F0-32FB-03D726376E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623D617-60B2-F0C4-A83E-DC5839DC1E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EC5BB01-381E-6DEF-08A9-0BC30B6D5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F0AF-8E89-41DA-B86B-5A94E145A84F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70403CA-F756-F399-2744-C48C1A218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C6105B5-1FF1-0B27-6E39-528DE9F28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4B821-9552-4BD5-AC06-F519C72D4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091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A96488-4B46-7FAF-0A3E-64732CBC1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E1B720-4A4B-CEAD-2CB7-55A08424E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7972726-EF41-27E1-5BFB-7863B2A721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CBE1A16-921A-BF3F-C57B-A732E1FBE2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EFDF9A3-2E6A-72C4-88EB-669B0D24C0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A9BBA0B-9AEF-054C-4F87-1362C9035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F0AF-8E89-41DA-B86B-5A94E145A84F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C3CB857-CFBB-D033-E816-11FBF4300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91CF1CF-0FEB-5C2C-7118-D97B41A1D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4B821-9552-4BD5-AC06-F519C72D4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693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5D2E85-6EB9-F52E-1CB3-C90EDA8D8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E8729AC-7C18-CA34-23F9-28329AE7F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F0AF-8E89-41DA-B86B-5A94E145A84F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A61DB1F-751B-5098-0868-79AB6ECF3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A49F858-9883-DEAD-F5BC-E129D29C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4B821-9552-4BD5-AC06-F519C72D4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868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50048C6-2BA8-0833-982B-1E507A0C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F0AF-8E89-41DA-B86B-5A94E145A84F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0F7E2F3-F5B4-7B57-7C82-C2D9C7185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6DABDCE-95B6-9FA1-B174-E57AB6344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4B821-9552-4BD5-AC06-F519C72D4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366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B540DD-1B32-ACD2-45E4-EF22A281D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E6C757F-2DF9-E4A1-2F0C-FC7FE6B8E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A466B09-56E5-FB95-AA2A-AFA8940545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0B311A6-C8FE-748D-5B2A-9028E26F3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F0AF-8E89-41DA-B86B-5A94E145A84F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3553A0A-2AB0-4F8A-BDEF-CAF29D8B3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A5207EB-B19A-1CB0-9C2D-A532475E3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4B821-9552-4BD5-AC06-F519C72D4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876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C251F8-A360-DC20-88F6-836B63A26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1746508-A62E-EC3C-DFCF-3C89D1E9EC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3DB199D-531B-6974-FF78-259FCEDC48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9D76B8F-CFD8-7B8F-0639-4FCC8405F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F0AF-8E89-41DA-B86B-5A94E145A84F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5DD12F6-9B9F-374F-9108-BF8C87E43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AC3F56C-6F7E-2FBF-43C9-5E93E39E6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4B821-9552-4BD5-AC06-F519C72D4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849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E92298-9BB4-757C-8D11-06CD96FBF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5E11E93-5D77-5E06-A0C1-69EFB4DD7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F975BB-F2BF-41DD-CF2C-A1F0F69245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6F0AF-8E89-41DA-B86B-5A94E145A84F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35C38C1-276B-7756-4B66-0B419AD449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9E6D77E-6C65-CE6F-FCE3-FA1F65F488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4B821-9552-4BD5-AC06-F519C72D4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5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&#1044;&#1086;&#1088;&#1086;&#1078;&#1085;&#1072;&#1103;%20&#1082;&#1072;&#1088;&#1090;&#1072;%20&#1053;&#1072;&#1089;&#1090;&#1072;&#1074;&#1085;&#1080;&#1095;&#1077;&#1089;&#1090;&#1074;&#1086;.docx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&#1052;&#1086;&#1085;&#1080;&#1090;&#1086;&#1088;&#1080;&#1085;&#1075;%20&#1088;&#1077;&#1072;&#1083;&#1080;&#1079;&#1072;&#1094;&#1080;&#1080;%20&#1094;&#1077;&#1083;&#1077;&#1074;&#1086;&#1081;%20&#1084;&#1086;&#1076;&#1077;&#1083;&#1080;%20&#1085;&#1072;&#1089;&#1090;&#1072;&#1074;&#1085;&#1080;&#1095;&#1077;&#1089;&#1090;&#1074;&#1072;%20&#1074;.docx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D058701-D91B-8638-50FF-CC3310E3EC04}"/>
              </a:ext>
            </a:extLst>
          </p:cNvPr>
          <p:cNvSpPr txBox="1"/>
          <p:nvPr/>
        </p:nvSpPr>
        <p:spPr>
          <a:xfrm>
            <a:off x="1378226" y="2644170"/>
            <a:ext cx="92500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Актуальный апгрейд</a:t>
            </a:r>
          </a:p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</a:t>
            </a:r>
          </a:p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Пути совершенствования системы наставничества на примере опыта МБОУ «Школа № 12» Вахитовского района г. Казани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0B2D252-220F-599E-E202-8B8F75B2E500}"/>
              </a:ext>
            </a:extLst>
          </p:cNvPr>
          <p:cNvSpPr txBox="1"/>
          <p:nvPr/>
        </p:nvSpPr>
        <p:spPr>
          <a:xfrm>
            <a:off x="311426" y="162509"/>
            <a:ext cx="113836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</a:t>
            </a:r>
          </a:p>
          <a:p>
            <a:pPr algn="ctr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«Педагогическое мастерство без границ» </a:t>
            </a:r>
          </a:p>
          <a:p>
            <a:pPr algn="ctr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  школьных команд по организации наставнической деятельности в образовательном учреждении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7DED82F-E2A9-4FF3-87DA-675FEF8BEC22}"/>
              </a:ext>
            </a:extLst>
          </p:cNvPr>
          <p:cNvSpPr txBox="1"/>
          <p:nvPr/>
        </p:nvSpPr>
        <p:spPr>
          <a:xfrm>
            <a:off x="5707031" y="4919008"/>
            <a:ext cx="636766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Козловская Розалия Юрьевна, директор,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Александрович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Юлия Игоревна, заместитель директора по УР,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№ 12» Вахитовского района г. Казани</a:t>
            </a:r>
          </a:p>
        </p:txBody>
      </p:sp>
    </p:spTree>
    <p:extLst>
      <p:ext uri="{BB962C8B-B14F-4D97-AF65-F5344CB8AC3E}">
        <p14:creationId xmlns:p14="http://schemas.microsoft.com/office/powerpoint/2010/main" val="2547786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DDBA865-80FF-D958-DCB9-DD35FC4E6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609" y="1134472"/>
            <a:ext cx="10866782" cy="22945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DB684BE-B87F-BF2E-76D0-5BA37D3C1111}"/>
              </a:ext>
            </a:extLst>
          </p:cNvPr>
          <p:cNvSpPr txBox="1"/>
          <p:nvPr/>
        </p:nvSpPr>
        <p:spPr>
          <a:xfrm>
            <a:off x="1298614" y="192869"/>
            <a:ext cx="984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Интегрированная модель наставничества МБОУ «Школа № 12» Вахитовского района г. Казани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A63920B-50C4-3848-BC28-186C90A9D913}"/>
              </a:ext>
            </a:extLst>
          </p:cNvPr>
          <p:cNvSpPr txBox="1"/>
          <p:nvPr/>
        </p:nvSpPr>
        <p:spPr>
          <a:xfrm>
            <a:off x="717560" y="3297637"/>
            <a:ext cx="302149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молодого специалиста нет возможности реально влиять на то, что делает опытный наставник: он выполняет то, что от него требуется.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F9A8166-D40A-6610-0D7D-7551B1286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58" y="5508807"/>
            <a:ext cx="1667889" cy="9995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DFF2E7D-C8BC-5CE4-CF91-75BC2D62E031}"/>
              </a:ext>
            </a:extLst>
          </p:cNvPr>
          <p:cNvSpPr txBox="1"/>
          <p:nvPr/>
        </p:nvSpPr>
        <p:spPr>
          <a:xfrm>
            <a:off x="1941242" y="5842743"/>
            <a:ext cx="16887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 -методист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29185BF-E12F-2EE5-E429-2D6B7FD84B7B}"/>
              </a:ext>
            </a:extLst>
          </p:cNvPr>
          <p:cNvSpPr txBox="1"/>
          <p:nvPr/>
        </p:nvSpPr>
        <p:spPr>
          <a:xfrm>
            <a:off x="3747009" y="5812237"/>
            <a:ext cx="19878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наставник-тьютор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33EA55E-509F-B2BB-FD30-102EC769B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2502" y="4563268"/>
            <a:ext cx="2288821" cy="134672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C1F3E82-2983-1DAF-B364-6CAE8648D1D7}"/>
              </a:ext>
            </a:extLst>
          </p:cNvPr>
          <p:cNvSpPr txBox="1"/>
          <p:nvPr/>
        </p:nvSpPr>
        <p:spPr>
          <a:xfrm>
            <a:off x="4085554" y="3342744"/>
            <a:ext cx="36934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 помогает молодому специалисту  построить проект выхода из затруднения и реализовать его.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5B8A723-CDA6-AA00-AE7D-B0AFC7868361}"/>
              </a:ext>
            </a:extLst>
          </p:cNvPr>
          <p:cNvSpPr txBox="1"/>
          <p:nvPr/>
        </p:nvSpPr>
        <p:spPr>
          <a:xfrm>
            <a:off x="8180476" y="3380186"/>
            <a:ext cx="340386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 помогает найти подопечному свою профессионально-карьерную траекторию на этапе совершенствования в профессии, а молодой специалист находится в позиции значимого и влиятельного участника всех видов  деятельности школы.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6DCFF21-8D87-4039-74AC-F795C910F7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7721" y="4588798"/>
            <a:ext cx="951058" cy="120101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E5539BB-4564-A0AE-95EC-37BB5DDE8829}"/>
              </a:ext>
            </a:extLst>
          </p:cNvPr>
          <p:cNvSpPr txBox="1"/>
          <p:nvPr/>
        </p:nvSpPr>
        <p:spPr>
          <a:xfrm>
            <a:off x="6082978" y="5800451"/>
            <a:ext cx="18259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 – партнер </a:t>
            </a:r>
          </a:p>
        </p:txBody>
      </p:sp>
    </p:spTree>
    <p:extLst>
      <p:ext uri="{BB962C8B-B14F-4D97-AF65-F5344CB8AC3E}">
        <p14:creationId xmlns:p14="http://schemas.microsoft.com/office/powerpoint/2010/main" val="688071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4DA4DF3-E27C-A2DE-E154-952EF9DA5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389" y="4919062"/>
            <a:ext cx="3968152" cy="18403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D331A0F-9753-AE8A-ACD7-13A0A7BF5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2960" y="2748811"/>
            <a:ext cx="2851092" cy="401062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EDC5911-303F-8E56-E799-81586525FF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459" y="3072434"/>
            <a:ext cx="3347501" cy="36870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6DA48C9-3E10-CF80-3674-2B4E8AED13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950" y="360086"/>
            <a:ext cx="11830050" cy="216217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FA82866-3505-7AFB-7007-938C3A70A0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4052" y="2687199"/>
            <a:ext cx="3971925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60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0B9A4C7-E7EF-D74B-744A-52FF688A4020}"/>
              </a:ext>
            </a:extLst>
          </p:cNvPr>
          <p:cNvSpPr txBox="1"/>
          <p:nvPr/>
        </p:nvSpPr>
        <p:spPr>
          <a:xfrm>
            <a:off x="425454" y="1859340"/>
            <a:ext cx="1144055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Именно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соорганизация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разных наставников и разных моделей совместной деятельности наставника и молодого специалиста, на наш взгляд, помогут не только закрепить человека в профессии, но и помочь ее освоить, а также найти в ней свой личностный смысл.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5F381E7-C964-59F0-E0B1-08ED1353A858}"/>
              </a:ext>
            </a:extLst>
          </p:cNvPr>
          <p:cNvSpPr txBox="1"/>
          <p:nvPr/>
        </p:nvSpPr>
        <p:spPr>
          <a:xfrm>
            <a:off x="5050302" y="337625"/>
            <a:ext cx="1095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</a:p>
        </p:txBody>
      </p:sp>
    </p:spTree>
    <p:extLst>
      <p:ext uri="{BB962C8B-B14F-4D97-AF65-F5344CB8AC3E}">
        <p14:creationId xmlns:p14="http://schemas.microsoft.com/office/powerpoint/2010/main" val="28970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C46172D-9254-EEE2-B749-1ADAE6102852}"/>
              </a:ext>
            </a:extLst>
          </p:cNvPr>
          <p:cNvSpPr txBox="1"/>
          <p:nvPr/>
        </p:nvSpPr>
        <p:spPr>
          <a:xfrm>
            <a:off x="4754880" y="2967335"/>
            <a:ext cx="3854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734694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E0AB463-0BA6-0C71-A1CF-FAA98D74D9AF}"/>
              </a:ext>
            </a:extLst>
          </p:cNvPr>
          <p:cNvSpPr txBox="1"/>
          <p:nvPr/>
        </p:nvSpPr>
        <p:spPr>
          <a:xfrm>
            <a:off x="4996069" y="27916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BA143BE-F051-1537-68B7-8BF227593164}"/>
              </a:ext>
            </a:extLst>
          </p:cNvPr>
          <p:cNvSpPr txBox="1"/>
          <p:nvPr/>
        </p:nvSpPr>
        <p:spPr>
          <a:xfrm>
            <a:off x="503583" y="2962941"/>
            <a:ext cx="106149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Проект «Региональная система организации наставничества педагогических и руководящих кадров на основе сетевого взаимодействия».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9E4862B-864E-9154-9DD7-CAE35F646E55}"/>
              </a:ext>
            </a:extLst>
          </p:cNvPr>
          <p:cNvSpPr txBox="1"/>
          <p:nvPr/>
        </p:nvSpPr>
        <p:spPr>
          <a:xfrm>
            <a:off x="503583" y="1459468"/>
            <a:ext cx="110258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Проекты «Образование», «Современная школа», «Успех каждого ребенка», «Молодые профессионалы (Повышение конкурентоспособности профессионального образования)».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1F8C74F-9F98-0B44-DC3D-CA7FA3D2D654}"/>
              </a:ext>
            </a:extLst>
          </p:cNvPr>
          <p:cNvSpPr txBox="1"/>
          <p:nvPr/>
        </p:nvSpPr>
        <p:spPr>
          <a:xfrm>
            <a:off x="503583" y="4362217"/>
            <a:ext cx="104692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Адаптация к профессиональной деятельности молодых педагогов.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8F5A6AE-DCCF-D1D3-230B-D13C7C225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610" y="5497131"/>
            <a:ext cx="4545493" cy="104350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6926D95-88F2-B675-3DD2-642D0A71C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3494" y="5535336"/>
            <a:ext cx="3935896" cy="104350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2920AAC-177F-9692-BCCA-B61C5670FC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8103" y="5136729"/>
            <a:ext cx="1804199" cy="145946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AC7FE01C-C7D7-765F-761B-9479F4EB99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8128" y="3747667"/>
            <a:ext cx="1774513" cy="1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039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23F6C2C-75BE-5356-2CB6-CDB67B95910F}"/>
              </a:ext>
            </a:extLst>
          </p:cNvPr>
          <p:cNvSpPr txBox="1"/>
          <p:nvPr/>
        </p:nvSpPr>
        <p:spPr>
          <a:xfrm>
            <a:off x="5300870" y="144024"/>
            <a:ext cx="10999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A757050-DAB3-D7CD-CB98-2956D52C7624}"/>
              </a:ext>
            </a:extLst>
          </p:cNvPr>
          <p:cNvSpPr txBox="1"/>
          <p:nvPr/>
        </p:nvSpPr>
        <p:spPr>
          <a:xfrm>
            <a:off x="424070" y="605689"/>
            <a:ext cx="113438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на примере практики МБОУ «Школа № 12» Вахитовского района г. Казани пути совершенствования  пространства для адаптации, взаимодействия, обучения, обмена опытом и повышения уровня профессиональной компетентности молодых педагогов в процессе реализации профессионального стандарта.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7DD305A-B43C-C227-8FC3-222CE4F751E6}"/>
              </a:ext>
            </a:extLst>
          </p:cNvPr>
          <p:cNvSpPr txBox="1"/>
          <p:nvPr/>
        </p:nvSpPr>
        <p:spPr>
          <a:xfrm>
            <a:off x="4903304" y="2282531"/>
            <a:ext cx="11926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D66A8A8-13B1-01F8-15C7-AEAA058C63C1}"/>
              </a:ext>
            </a:extLst>
          </p:cNvPr>
          <p:cNvSpPr txBox="1"/>
          <p:nvPr/>
        </p:nvSpPr>
        <p:spPr>
          <a:xfrm>
            <a:off x="304800" y="2692183"/>
            <a:ext cx="554603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определить, основные понятия в области наставничества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разработать задачи и цели проекта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определить выгоды — экономические, социальные и прочие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выявить, что нужно для реализации проекта 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назначить ответственных и составить команду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определить критерии успешности проекта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составить устав проекта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обозначить риски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A1E5C09-EDBA-1147-BD91-80D7E2673B34}"/>
              </a:ext>
            </a:extLst>
          </p:cNvPr>
          <p:cNvSpPr txBox="1"/>
          <p:nvPr/>
        </p:nvSpPr>
        <p:spPr>
          <a:xfrm>
            <a:off x="5850835" y="2666738"/>
            <a:ext cx="6096000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способствовать формированию потребности заниматься анализом результатов своей профессиональной деятельности; 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интерес к методике построения и организации результативного учебного процесса; 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-ориентировать начинающего педагога на творческое использование в своей деятельности передового педагогического опыта; 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прививать молодому специалисту в целях его закрепления в образовательной организации интерес к педагогической деятельности; ускорить процесс профессионального становления педагога и 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705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28C750D-E585-69A2-8BD8-E44DF92EF4D1}"/>
              </a:ext>
            </a:extLst>
          </p:cNvPr>
          <p:cNvSpPr txBox="1"/>
          <p:nvPr/>
        </p:nvSpPr>
        <p:spPr>
          <a:xfrm>
            <a:off x="410817" y="257843"/>
            <a:ext cx="1141012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значимость</a:t>
            </a:r>
          </a:p>
          <a:p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Развитие кадрового потенциала системы образования МБОУ «Школа № 12» Вахитовского района г. Казани: закрепление молодых специалистов в образовательной организации и повышение их профессиональной компетентности, также  изучение наставничества и анализ практики его внедрения может способствовать совершенствованию программ наставничества, разрабатываемых на различных уровнях (федеральном, областном, муниципальном, школьном).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2DD20F1-C334-768D-4F3E-41116018ECE1}"/>
              </a:ext>
            </a:extLst>
          </p:cNvPr>
          <p:cNvSpPr txBox="1"/>
          <p:nvPr/>
        </p:nvSpPr>
        <p:spPr>
          <a:xfrm>
            <a:off x="410817" y="3840611"/>
            <a:ext cx="1141012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</a:p>
          <a:p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Распространение опыта развития наставнической деятельности педагогических кадров МБОУ «Школа № 12» Вахитовского района г. Казани через публикации и научно-практические конференции; проведение методологических и методических семинаров, мастер-классов.</a:t>
            </a:r>
          </a:p>
        </p:txBody>
      </p:sp>
    </p:spTree>
    <p:extLst>
      <p:ext uri="{BB962C8B-B14F-4D97-AF65-F5344CB8AC3E}">
        <p14:creationId xmlns:p14="http://schemas.microsoft.com/office/powerpoint/2010/main" val="2928874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8B8E5F9-E50E-B453-B11A-BDC20D59910D}"/>
              </a:ext>
            </a:extLst>
          </p:cNvPr>
          <p:cNvSpPr txBox="1"/>
          <p:nvPr/>
        </p:nvSpPr>
        <p:spPr>
          <a:xfrm>
            <a:off x="463826" y="1170156"/>
            <a:ext cx="1141012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Введение.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 1.  Все начинается с образования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 2.  Функции наставничества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 3.  Формы наставничества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 4.  Модели наставничества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 5. «Учитель-учитель» или  Культура наставнической   деятельности некоторых участников образовательных отношений МБОУ «Школа № 12» Вахитовского района г. Казани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9401C26-7C93-230C-D4BE-0895A6464530}"/>
              </a:ext>
            </a:extLst>
          </p:cNvPr>
          <p:cNvSpPr txBox="1"/>
          <p:nvPr/>
        </p:nvSpPr>
        <p:spPr>
          <a:xfrm>
            <a:off x="5155096" y="265908"/>
            <a:ext cx="20010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</a:p>
        </p:txBody>
      </p:sp>
    </p:spTree>
    <p:extLst>
      <p:ext uri="{BB962C8B-B14F-4D97-AF65-F5344CB8AC3E}">
        <p14:creationId xmlns:p14="http://schemas.microsoft.com/office/powerpoint/2010/main" val="1289847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76440F-279D-5932-507F-7DCAFDE7A4E1}"/>
              </a:ext>
            </a:extLst>
          </p:cNvPr>
          <p:cNvSpPr txBox="1"/>
          <p:nvPr/>
        </p:nvSpPr>
        <p:spPr>
          <a:xfrm>
            <a:off x="4770782" y="344557"/>
            <a:ext cx="2271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поиска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1C7FD49-E6C4-EBD8-56C9-CC5C7283BAE8}"/>
              </a:ext>
            </a:extLst>
          </p:cNvPr>
          <p:cNvSpPr txBox="1"/>
          <p:nvPr/>
        </p:nvSpPr>
        <p:spPr>
          <a:xfrm>
            <a:off x="510209" y="1252495"/>
            <a:ext cx="1117158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«Об утверждении методологии (целевой модели) наставничества обучающихся для организаций, осуществляющих образовательную деятельность по общеобразовательным, дополнительным общеобразовательным и программам среднего профессионального образования, в том числе с применением лучших практик обмена опытом между  обучающимися» (распоряжение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25.12.2019 № Р-145).</a:t>
            </a:r>
          </a:p>
          <a:p>
            <a:pPr marL="457200" indent="-457200" algn="just">
              <a:buAutoNum type="arabicPeriod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Функции наставничества</a:t>
            </a:r>
          </a:p>
          <a:p>
            <a:pPr marL="457200" indent="-457200" algn="just">
              <a:buAutoNum type="arabicPeriod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Формы наставничества</a:t>
            </a:r>
          </a:p>
          <a:p>
            <a:pPr marL="457200" indent="-457200" algn="just">
              <a:buAutoNum type="arabicPeriod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Модели наставничества</a:t>
            </a:r>
          </a:p>
          <a:p>
            <a:pPr algn="just"/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400802E-6EA4-72DC-4F12-CCA420EEC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8679" y="3712679"/>
            <a:ext cx="2215753" cy="29134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7C4B474-DF96-D6F9-2D06-8D1C1B2B6299}"/>
              </a:ext>
            </a:extLst>
          </p:cNvPr>
          <p:cNvSpPr txBox="1"/>
          <p:nvPr/>
        </p:nvSpPr>
        <p:spPr>
          <a:xfrm>
            <a:off x="337568" y="5169383"/>
            <a:ext cx="91284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Вывод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процессе деятельности наставник передает определенные свои качества – духовные, физические, интеллектуальные, а иногда даже и материальные.</a:t>
            </a:r>
          </a:p>
        </p:txBody>
      </p:sp>
    </p:spTree>
    <p:extLst>
      <p:ext uri="{BB962C8B-B14F-4D97-AF65-F5344CB8AC3E}">
        <p14:creationId xmlns:p14="http://schemas.microsoft.com/office/powerpoint/2010/main" val="1280373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8887562-EDD9-884F-8C37-5FBFFAB49506}"/>
              </a:ext>
            </a:extLst>
          </p:cNvPr>
          <p:cNvSpPr txBox="1"/>
          <p:nvPr/>
        </p:nvSpPr>
        <p:spPr>
          <a:xfrm>
            <a:off x="278295" y="234722"/>
            <a:ext cx="1163540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«Учитель-учитель» </a:t>
            </a:r>
          </a:p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</a:p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 наставнической деятельности некоторых участников образовательных отношений МБОУ «Школа № 12» Вахитовского района г. Казани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71E4474-228E-065E-9004-EB06BEACFC64}"/>
              </a:ext>
            </a:extLst>
          </p:cNvPr>
          <p:cNvSpPr txBox="1"/>
          <p:nvPr/>
        </p:nvSpPr>
        <p:spPr>
          <a:xfrm>
            <a:off x="609600" y="2828835"/>
            <a:ext cx="1130410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Проект внедрения модели наставнической деятельности педагогических кадров МБОУ «Школа № 12» Вахитовского района г. Казани.</a:t>
            </a:r>
          </a:p>
          <a:p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Опираясь на реализацию разных типов наставничества, создали собственную модель наставничества ОО, интегрированную.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2497EE-2618-ED3A-6611-F0D6CE826F23}"/>
              </a:ext>
            </a:extLst>
          </p:cNvPr>
          <p:cNvSpPr txBox="1"/>
          <p:nvPr/>
        </p:nvSpPr>
        <p:spPr>
          <a:xfrm>
            <a:off x="609599" y="2367170"/>
            <a:ext cx="10972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1.Пакет документов, регламентирующих данную деятельность в ОО. </a:t>
            </a:r>
          </a:p>
        </p:txBody>
      </p:sp>
    </p:spTree>
    <p:extLst>
      <p:ext uri="{BB962C8B-B14F-4D97-AF65-F5344CB8AC3E}">
        <p14:creationId xmlns:p14="http://schemas.microsoft.com/office/powerpoint/2010/main" val="612776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2" action="ppaction://hlinkfile"/>
            <a:extLst>
              <a:ext uri="{FF2B5EF4-FFF2-40B4-BE49-F238E27FC236}">
                <a16:creationId xmlns:a16="http://schemas.microsoft.com/office/drawing/2014/main" xmlns="" id="{33E7923B-8A9E-1C9F-0427-461DC7721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1" cy="686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555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1FFCF2C-E6D7-1BB3-9FD5-9CAD4C31CFA3}"/>
              </a:ext>
            </a:extLst>
          </p:cNvPr>
          <p:cNvSpPr txBox="1"/>
          <p:nvPr/>
        </p:nvSpPr>
        <p:spPr>
          <a:xfrm>
            <a:off x="185531" y="248481"/>
            <a:ext cx="11555895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 внедрения модели наставнической деятельности педагогических и руководящих кадров МБОУ «Школа № 12» </a:t>
            </a:r>
          </a:p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Вахитовского района г. Казани.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1.2020-2021. Инициация: анализ современного состояния исследуемой проблемы в педагогическом коллективе МБОУ «Школа № 12» Вахитовского района г. Казани. Планирование деятельности.</a:t>
            </a:r>
          </a:p>
          <a:p>
            <a:pPr algn="just"/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2.2021-2022. Реализация: апробация модели наставнической деятельности педагогических кадров в МБОУ «Школа № 12» Вахитовского района г. Казани</a:t>
            </a:r>
          </a:p>
          <a:p>
            <a:pPr algn="just"/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3.2022-2023. Мониторинг и контроль: анализ результатов внедрения модели наставнической деятельности педагогических кадров МБОУ «Школа № 12» Вахитовского района г. Казани. </a:t>
            </a:r>
          </a:p>
          <a:p>
            <a:pPr algn="just"/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2023-2024. Завершение: создание методических материалов в целях тиражирования опыта.</a:t>
            </a:r>
          </a:p>
        </p:txBody>
      </p:sp>
      <p:sp>
        <p:nvSpPr>
          <p:cNvPr id="2" name="Стрелка: вправо 1">
            <a:hlinkClick r:id="rId2" action="ppaction://hlinkfile"/>
            <a:extLst>
              <a:ext uri="{FF2B5EF4-FFF2-40B4-BE49-F238E27FC236}">
                <a16:creationId xmlns:a16="http://schemas.microsoft.com/office/drawing/2014/main" xmlns="" id="{89ED52F8-5037-8FE8-F142-3536CF8B4A19}"/>
              </a:ext>
            </a:extLst>
          </p:cNvPr>
          <p:cNvSpPr/>
          <p:nvPr/>
        </p:nvSpPr>
        <p:spPr>
          <a:xfrm>
            <a:off x="10789920" y="5373858"/>
            <a:ext cx="951506" cy="30949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7790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818</Words>
  <Application>Microsoft Office PowerPoint</Application>
  <PresentationFormat>Широкоэкранный</PresentationFormat>
  <Paragraphs>78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Игоревна Александрович</dc:creator>
  <cp:lastModifiedBy>АлександровичЮ</cp:lastModifiedBy>
  <cp:revision>10</cp:revision>
  <dcterms:created xsi:type="dcterms:W3CDTF">2023-10-30T21:28:09Z</dcterms:created>
  <dcterms:modified xsi:type="dcterms:W3CDTF">2024-03-25T10:06:01Z</dcterms:modified>
</cp:coreProperties>
</file>